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Roboto" panose="02000000000000000000" pitchFamily="2" charset="0"/>
      <p:regular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30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9A2C5-DD6F-B137-7A56-C48630CDC4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466" y="376798"/>
            <a:ext cx="2727944" cy="245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CAFD0C-B457-5D2C-FE14-376462A5C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36022" y="376797"/>
            <a:ext cx="4000912" cy="1503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20F79-5A6B-9C2C-5127-4CD7FA03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10" y="2395878"/>
            <a:ext cx="9082900" cy="22788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C78D89-2E6A-D239-DA5C-24795456AEF8}"/>
              </a:ext>
            </a:extLst>
          </p:cNvPr>
          <p:cNvSpPr txBox="1"/>
          <p:nvPr/>
        </p:nvSpPr>
        <p:spPr>
          <a:xfrm>
            <a:off x="6904124" y="5476147"/>
            <a:ext cx="8137351" cy="1921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 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                                                                                      Submitted by: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010025" marR="0">
              <a:lnSpc>
                <a:spcPct val="115000"/>
              </a:lnSpc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Name of Student: Ankit Kumar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010025" marR="0">
              <a:lnSpc>
                <a:spcPct val="115000"/>
              </a:lnSpc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Roll no:42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4010025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PRN no:2214110298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70F2D-EC71-DC49-E9BF-57B0A0ACFE05}"/>
              </a:ext>
            </a:extLst>
          </p:cNvPr>
          <p:cNvSpPr txBox="1"/>
          <p:nvPr/>
        </p:nvSpPr>
        <p:spPr>
          <a:xfrm>
            <a:off x="3657600" y="4674742"/>
            <a:ext cx="7315200" cy="16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Project based Learning on CCTV Face Super-Resolution x2 Upscale face crops to aid identification. Hybrid: Bicubic vs FSRCNN-small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For the partial fulfillment of IA of the 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  <a:p>
            <a:pPr marL="0" marR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Sub: Elective 1- Image Processing, </a:t>
            </a:r>
            <a:r>
              <a:rPr lang="en-US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B.Tech</a:t>
            </a:r>
            <a:r>
              <a:rPr lang="en-US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 (E &amp; Tc) Sem-VII AY 2025-26</a:t>
            </a:r>
            <a:endParaRPr lang="en-US" sz="14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hrut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DD704-9AAA-7F4C-1DB6-E36C8B4CC661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  <p:extLst>
      <p:ext uri="{BB962C8B-B14F-4D97-AF65-F5344CB8AC3E}">
        <p14:creationId xmlns:p14="http://schemas.microsoft.com/office/powerpoint/2010/main" val="143176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61844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Demonstration Tool Features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4399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Comparison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86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face crops from CCTV footage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208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enhancement method (bicubic or FSRCNN)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6306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2x upscaled output in real-time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052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Side-by-side view of original and enhanced images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474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 quality metrics for quantitative assessment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AC6E6D-79B7-4668-0156-B5257A315202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33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Expected Outcomes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672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2x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4099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Resolution Boost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95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Doubled image dimensions for enhanced detail visibility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30672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15-25%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2403" y="4099084"/>
            <a:ext cx="2845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Improvement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5895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PSNR gain with FSRCNN over bicubic baseline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306728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95%+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4099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Identity Preservation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58950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similarity score maintaining facial recognition accuracy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704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practical application of super-resolution techniques for security and surveillance, providing a foundation for deploying AI-enhanced identification systems in real-world CCTV environments.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2EA53-FAF2-B12A-9EFF-DA5B84D95532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CCTV Face Super-Resolution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Enhancing Low-Resolution Face Images for Improved Identification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3F038-14D5-4373-8ADC-50CB2BF02483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935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444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CCTV footage often captures faces at low resolution, making identification difficult. This project develops a 2x upscaling solution to enhance face crops from surveillance feeds, improving recognition accuracy for security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563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14444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compare traditional bicubic interpolation against FSRCNN-small, a compact deep learning model. The hybrid approach balances quality with computational efficiency, offering GPU acceleration when available.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65004E-983C-13A3-E8CA-706F4758FC39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7390"/>
            <a:ext cx="49379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Technical Architecture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47994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7248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face crops from CCTV frames using OpenCV detection pipelines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47994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Super-Resolution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67248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bicubic or FSRCNN-small model for 2x upscaling enhancement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5102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Quality Assessment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24959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 using PSNR, SSIM metrics and facial identity similarity scores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5102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759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Visualization Tool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24959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Side-by-side comparison interface for qualitative analysis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0C9C41-13B0-0963-B41C-31F9252274CF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9351"/>
            <a:ext cx="461688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Dataset: CelebA Faces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63303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44447"/>
            <a:ext cx="21227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202,000 celebrity face images providing robust training data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77578" y="3563303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Resolution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477578" y="4144447"/>
            <a:ext cx="212276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178×218 pixels standardized format for consistent 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61365" y="3563303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161365" y="4144447"/>
            <a:ext cx="22038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MMLAB CUHK benchmark dataset widely used in face research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BDEF16-9EC3-2852-55E0-3D280212BBAA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86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 Comparison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59229"/>
            <a:ext cx="6407944" cy="2531745"/>
          </a:xfrm>
          <a:prstGeom prst="roundRect">
            <a:avLst>
              <a:gd name="adj" fmla="val 134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5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Bicubic Interpolation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7646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Advantages: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Fast, no training required, CPU-friendly, predictable results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93835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Limited detail recovery, smoothing artifacts, no learned features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359229"/>
            <a:ext cx="6408063" cy="2531745"/>
          </a:xfrm>
          <a:prstGeom prst="roundRect">
            <a:avLst>
              <a:gd name="adj" fmla="val 1344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55362" y="35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FSRCNN-small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07646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Advantages: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Learned feature enhancement, superior detail reconstruction, compact architecture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55362" y="493835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Limitations: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Requires training, GPU beneficial for speed, model complexity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F0FDD-E307-0B40-0587-3DDF1E7A724F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735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Metrics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97956"/>
            <a:ext cx="4196358" cy="3854291"/>
          </a:xfrm>
          <a:prstGeom prst="roundRect">
            <a:avLst>
              <a:gd name="adj" fmla="val 88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24270" y="2728436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721888" y="28559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63569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PSNR (Peak Signal-to-Noise Ratio)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480441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Measures pixel-level reconstruction quality. Higher values indicate better fidelity to ground truth high-resolution images. Standard metric for image quality assessment.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97956"/>
            <a:ext cx="4196358" cy="3854291"/>
          </a:xfrm>
          <a:prstGeom prst="roundRect">
            <a:avLst>
              <a:gd name="adj" fmla="val 88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247442" y="2728436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145060" y="28559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363569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SSIM (Structural Similarity Index)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48044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Evaluates perceived visual quality by comparing luminance, contrast, and structure. Better correlates with human perception than PSNR alone.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697956"/>
            <a:ext cx="4196358" cy="3854291"/>
          </a:xfrm>
          <a:prstGeom prst="roundRect">
            <a:avLst>
              <a:gd name="adj" fmla="val 88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9670613" y="2728436"/>
            <a:ext cx="4135398" cy="680442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568232" y="28559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3635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Identity Similarity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126111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Computes facial feature matching scores to ensure upscaled faces preserve identity characteristics. Critical for identification applications.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3B46FE-095C-D022-2F48-6FD108474668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116"/>
            <a:ext cx="73142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Four-Week Development Timeline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4625102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301960" y="3944660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062049" y="43699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4712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657707" y="2138720"/>
            <a:ext cx="3319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 1: Data Preparation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29138"/>
            <a:ext cx="45933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Download CelebA dataset, create low-resolution and high-resolution image pairs, implement preprocessing pipeline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967293" y="46251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27382" y="43699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812453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4228981" y="5532358"/>
            <a:ext cx="35069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 2: FSRCNN Training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3685818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FSRCNN-small architecture in PyTorch, train model on prepared dataset, optimize hyperparameters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632508" y="3944660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392597" y="43699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477667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230070" y="2138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 3: Evaluation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6351032" y="2629138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 PSNR and SSIM metrics, measure identity similarity scores, compare bicubic vs FSRCNN performance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11297841" y="46251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1057930" y="43699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143000" y="44124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767054" y="5532358"/>
            <a:ext cx="3092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Week 4: Demo &amp; Report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016365" y="6022777"/>
            <a:ext cx="45934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visualization tool with side-by-side comparisons, document findings, prepare final presentation</a:t>
            </a:r>
            <a:endParaRPr lang="en-US" sz="17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E7C835-DE8C-4B12-A557-BC0AC8C5C8AF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21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059305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228611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4170" y="2473166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Core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3683794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language for implementation and scripting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10171748" y="2059305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8562" y="2286119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5728" y="2473166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8562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OpenCV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398562" y="368379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Face detection, image processing, and visualization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6280190" y="4863227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7004" y="5090041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94170" y="5277088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07004" y="59972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PyTorch (Optional)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6507004" y="648771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framework for FSRCNN implementation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16979-7F11-16FA-A3E6-0FC78B44D698}"/>
              </a:ext>
            </a:extLst>
          </p:cNvPr>
          <p:cNvSpPr/>
          <p:nvPr/>
        </p:nvSpPr>
        <p:spPr>
          <a:xfrm>
            <a:off x="12781052" y="7708964"/>
            <a:ext cx="1746606" cy="3767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PBL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599</Words>
  <Application>Microsoft Office PowerPoint</Application>
  <PresentationFormat>Custom</PresentationFormat>
  <Paragraphs>107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Times New Roman</vt:lpstr>
      <vt:lpstr>Calibri</vt:lpstr>
      <vt:lpstr>Roboto Slab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kumar</cp:lastModifiedBy>
  <cp:revision>2</cp:revision>
  <dcterms:created xsi:type="dcterms:W3CDTF">2025-11-07T07:15:59Z</dcterms:created>
  <dcterms:modified xsi:type="dcterms:W3CDTF">2025-11-07T07:33:15Z</dcterms:modified>
</cp:coreProperties>
</file>